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90" r:id="rId2"/>
    <p:sldId id="291" r:id="rId3"/>
    <p:sldId id="256" r:id="rId4"/>
    <p:sldId id="283" r:id="rId5"/>
    <p:sldId id="288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259" r:id="rId18"/>
    <p:sldId id="292" r:id="rId19"/>
    <p:sldId id="293" r:id="rId20"/>
    <p:sldId id="289" r:id="rId21"/>
    <p:sldId id="284" r:id="rId22"/>
    <p:sldId id="286" r:id="rId23"/>
    <p:sldId id="287" r:id="rId24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58"/>
    <p:restoredTop sz="94627"/>
  </p:normalViewPr>
  <p:slideViewPr>
    <p:cSldViewPr showGuides="1">
      <p:cViewPr varScale="1">
        <p:scale>
          <a:sx n="89" d="100"/>
          <a:sy n="89" d="100"/>
        </p:scale>
        <p:origin x="1080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A7DAF0A5-3924-1843-ABDB-8C8A61B7C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87A2115B-B25D-5649-BB66-331E4A035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BE81B4D-EB54-4B4C-8FC1-FDA551A2F9D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5125" cy="1248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9A8E43E-94ED-9C40-9EE5-F9F523BEA75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64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277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26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356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0186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FEBA3AEE-8200-064D-B387-B8BC2BD5B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07" name="Text Box 2">
            <a:extLst>
              <a:ext uri="{FF2B5EF4-FFF2-40B4-BE49-F238E27FC236}">
                <a16:creationId xmlns:a16="http://schemas.microsoft.com/office/drawing/2014/main" id="{9277CE46-C359-804A-897C-BA93E14F9B7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42B9F38-5BA7-B646-9156-D2CE99175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5603" name="Text Box 2">
            <a:extLst>
              <a:ext uri="{FF2B5EF4-FFF2-40B4-BE49-F238E27FC236}">
                <a16:creationId xmlns:a16="http://schemas.microsoft.com/office/drawing/2014/main" id="{AC5DBAF3-8592-B541-A554-CA67BECE68A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5C8FE855-9860-4D4F-BD91-F7801D47E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0AE8B5AD-08C8-D344-9399-54B279C7BB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636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48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057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366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464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47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18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64DDB9-A8B4-F142-8732-70F79614CD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85847-F5F2-B645-AD4A-158475AB714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7120EC-F78E-4442-B124-880E44B7B7A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933D9E-08ED-FD46-A9C0-84F7B4758F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94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1FD37D-5F07-5042-9797-F2FE4C44FB3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4BC1B-09E9-B845-8DBD-B5E6D26F4C3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186D-42AF-244E-BCB2-0502197F520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CBF2E-3DB5-CE44-93B3-DCC0D369CC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37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274638"/>
            <a:ext cx="2055813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66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7410F-6563-5447-A1B0-3A471864510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AB2AF-1D7C-5B41-9AB9-F0C98C1D8E6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3BC12-7747-5344-A484-C79C524A177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258D53-B919-114E-A033-E3960A367F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255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24F822E-4454-FD45-84E5-9856CD167F0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9E36C1-5FB4-5843-9ADF-71C3331AB42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15153D-7A5A-074F-A766-EAFFBEF240A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D29841-9533-D947-B818-6BF336DD06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27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9B656-C0D4-8C48-86A5-4982CBEA245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46325-E131-014A-AE9F-A263F0C39A3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37E8D-543F-2442-89A6-2D1FC174561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EEB597-8DB9-714B-9F5F-93BBBB963B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84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EF58A4-7A85-CA4B-AC19-13814DEA518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AFC4F-6E5D-3348-96DF-0DD01A7CF1B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F0D57-D293-4E4E-AF03-F4D1835F20F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21236-CF0E-444C-9332-D322AAF1B5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43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A7B64A0-AB84-8A4F-B943-BD615F2E3D6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CBB51C-81BB-5840-BCF6-C0BD6C8BF4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4992793-2961-5F4A-B08F-9937186E7AB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1508D-E59F-4147-8F31-78D75BB39C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2E2777-2041-EC4A-9561-04567A29D42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26D1EB9-7748-3E42-942A-33A48C29660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EDF600D-74B8-3941-BA86-F490A62F366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5A8FB4-DFFD-8843-9301-85F658299D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74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A7D4AF1-0EED-B943-AF64-056A3D2C07C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891F14-95FF-6D49-9FCD-15D38ECF3C0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BEFC73-52BA-6A40-B3EE-62E96239D6C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785E11-D5DE-AB43-81B1-6ADEBF9216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06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8B79117-AB60-5543-A22B-5F85988CBE7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927B48-E75C-DD4F-BAA9-530CA8CC638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C59620-02FF-574A-BB1D-5248CA98458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9515B-0555-7141-89EB-09AEE47A04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59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F1D260-025C-464E-A872-7137F6C8C5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09206C-7E86-0A4D-BF5D-4A9EDBFA57B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2534B8E-76C1-914B-B7ED-85FF16D67A1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798A0B-4228-BB4F-B439-ED3AEB5E4B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23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975192-2B3A-4749-AAE3-090A7873B4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9504767-667B-DB43-BA61-2F6F87E6B9C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AB15438-7F80-4443-AAF7-A38B326BED4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342436-41BC-B943-80DA-FE209760F0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799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4D4E164-48E8-3342-917D-CCEE4882D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483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145B0F3-9432-7D41-AF44-1AFB420F4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BFD0AB2-3085-2B42-B6E6-44FB184B7B8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2FAC3C6-0A58-7940-B8F8-19BCBE0A96C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0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F0D4C9-E6A7-9847-976E-B54C275F463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51E83B2-35E0-8641-B5E6-F3C04025840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0D476C04-1639-9044-8C75-94672DDC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8593F4-9DDA-CF4E-B38A-0C22449384E4}"/>
              </a:ext>
            </a:extLst>
          </p:cNvPr>
          <p:cNvSpPr txBox="1"/>
          <p:nvPr/>
        </p:nvSpPr>
        <p:spPr>
          <a:xfrm>
            <a:off x="1066800" y="1828800"/>
            <a:ext cx="7722627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Repository for Archiving and </a:t>
            </a:r>
            <a:r>
              <a:rPr lang="en-US" sz="2400" dirty="0" err="1">
                <a:solidFill>
                  <a:schemeClr val="tx1"/>
                </a:solidFill>
              </a:rPr>
              <a:t>MAnaging</a:t>
            </a:r>
            <a:r>
              <a:rPr lang="en-US" sz="2400" dirty="0">
                <a:solidFill>
                  <a:schemeClr val="tx1"/>
                </a:solidFill>
              </a:rPr>
              <a:t> Diverse Data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Content management system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Scientific data repository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Wiki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Visualization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Technology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 Open source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 Java based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  Runs stand-alone or in a servlet container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Yada yada yada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62865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191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2DC089-1C16-0443-A5E9-E064D1A9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5" y="2001074"/>
            <a:ext cx="8075226" cy="329148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14911"/>
            <a:ext cx="2552700" cy="6505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the example image file and press Add File</a:t>
            </a:r>
          </a:p>
        </p:txBody>
      </p:sp>
    </p:spTree>
    <p:extLst>
      <p:ext uri="{BB962C8B-B14F-4D97-AF65-F5344CB8AC3E}">
        <p14:creationId xmlns:p14="http://schemas.microsoft.com/office/powerpoint/2010/main" val="23044230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upload a data file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933493"/>
            <a:ext cx="2552700" cy="97150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First – go to the Workshop Data Files -&gt;Cr1000 </a:t>
            </a:r>
            <a:r>
              <a:rPr lang="en-US" altLang="en-US" sz="1200" dirty="0" err="1">
                <a:solidFill>
                  <a:srgbClr val="000000"/>
                </a:solidFill>
              </a:rPr>
              <a:t>Atmosdata</a:t>
            </a:r>
            <a:r>
              <a:rPr lang="en-US" altLang="en-US" sz="1200" dirty="0">
                <a:solidFill>
                  <a:srgbClr val="000000"/>
                </a:solidFill>
              </a:rPr>
              <a:t> entry 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and download the data file and save it to disk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159C-20D8-6847-8E5C-03B00587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1" y="1937346"/>
            <a:ext cx="7943350" cy="35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658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go back to your new folder and this time select “Pick a Type…”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5E031-E897-4A40-BA25-30573B9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1802972"/>
            <a:ext cx="8452293" cy="35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627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As you can see RAMADDA supports many different entry types.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217490-103A-9443-AFC7-56AAD32D9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915"/>
            <a:ext cx="9144000" cy="3022169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96DA212B-36EB-2549-961F-D7FE75123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428999"/>
            <a:ext cx="2057400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Under Geoscience-&gt;Point Data select CR1000 Data Logger File</a:t>
            </a:r>
          </a:p>
        </p:txBody>
      </p:sp>
      <p:cxnSp>
        <p:nvCxnSpPr>
          <p:cNvPr id="8" name="Straight Arrow Connector 16">
            <a:extLst>
              <a:ext uri="{FF2B5EF4-FFF2-40B4-BE49-F238E27FC236}">
                <a16:creationId xmlns:a16="http://schemas.microsoft.com/office/drawing/2014/main" id="{853C76C0-0178-4D47-A1D1-D013609C777B}"/>
              </a:ext>
            </a:extLst>
          </p:cNvPr>
          <p:cNvCxnSpPr>
            <a:cxnSpLocks noChangeShapeType="1"/>
            <a:stCxn id="7" idx="1"/>
          </p:cNvCxnSpPr>
          <p:nvPr/>
        </p:nvCxnSpPr>
        <p:spPr bwMode="auto">
          <a:xfrm flipH="1" flipV="1">
            <a:off x="2209800" y="3657600"/>
            <a:ext cx="533400" cy="12562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115398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8608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the data file you just downloaded and press “Add CR1000 Data Logger File”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0F41C-057C-0B43-9F7E-6624D11B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2" y="1828800"/>
            <a:ext cx="8598033" cy="341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183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D2A36-C002-A044-B6ED-0EF3B18D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70" y="1260706"/>
            <a:ext cx="8317955" cy="481473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270" y="830279"/>
            <a:ext cx="2057400" cy="8608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RAMADDA will process the file, extracting temporal and other metadata.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AE63C2B-22A5-8842-BA60-B93FEECCC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438400"/>
            <a:ext cx="2057400" cy="1143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The default view of the CR1000 Data Logger entries is the metadata information and an interactive line chart</a:t>
            </a:r>
          </a:p>
        </p:txBody>
      </p:sp>
    </p:spTree>
    <p:extLst>
      <p:ext uri="{BB962C8B-B14F-4D97-AF65-F5344CB8AC3E}">
        <p14:creationId xmlns:p14="http://schemas.microsoft.com/office/powerpoint/2010/main" val="9243451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C9192-1C0D-4745-9272-D47F5CEE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7320"/>
            <a:ext cx="9144000" cy="484094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Editing, deleting, </a:t>
            </a:r>
            <a:r>
              <a:rPr lang="en-US" sz="3200" dirty="0" err="1"/>
              <a:t>etc</a:t>
            </a:r>
            <a:endParaRPr lang="en-US" sz="3200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19686"/>
            <a:ext cx="2057400" cy="8608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Through the entry </a:t>
            </a:r>
            <a:r>
              <a:rPr lang="en-US" altLang="en-US" sz="1200">
                <a:solidFill>
                  <a:srgbClr val="000000"/>
                </a:solidFill>
              </a:rPr>
              <a:t>popup menu </a:t>
            </a:r>
            <a:r>
              <a:rPr lang="en-US" altLang="en-US" sz="1200" dirty="0">
                <a:solidFill>
                  <a:srgbClr val="000000"/>
                </a:solidFill>
              </a:rPr>
              <a:t>you can select Edit Entry, Edit Properties, Add Property, Delete Entry,  </a:t>
            </a:r>
            <a:r>
              <a:rPr lang="en-US" altLang="en-US" sz="1200" dirty="0" err="1">
                <a:solidFill>
                  <a:srgbClr val="000000"/>
                </a:solidFill>
              </a:rPr>
              <a:t>etc</a:t>
            </a:r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8256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09351-F717-DD44-A604-DA926970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8" y="1394144"/>
            <a:ext cx="8758999" cy="47436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38100" y="1662943"/>
            <a:ext cx="1290491" cy="643947"/>
            <a:chOff x="159905" y="1463223"/>
            <a:chExt cx="1290491" cy="643947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1463223"/>
              <a:ext cx="1290491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Toggle form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7159" y="1785643"/>
              <a:ext cx="137532" cy="32152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DA48E7-9C68-694E-BE63-947D462B9444}"/>
              </a:ext>
            </a:extLst>
          </p:cNvPr>
          <p:cNvGrpSpPr/>
          <p:nvPr/>
        </p:nvGrpSpPr>
        <p:grpSpPr>
          <a:xfrm>
            <a:off x="253009" y="5613191"/>
            <a:ext cx="1295400" cy="797033"/>
            <a:chOff x="159905" y="5307777"/>
            <a:chExt cx="1295400" cy="797033"/>
          </a:xfrm>
        </p:grpSpPr>
        <p:sp>
          <p:nvSpPr>
            <p:cNvPr id="22533" name="Rectangle 24">
              <a:extLst>
                <a:ext uri="{FF2B5EF4-FFF2-40B4-BE49-F238E27FC236}">
                  <a16:creationId xmlns:a16="http://schemas.microsoft.com/office/drawing/2014/main" id="{E919CC9E-2FE6-074F-B324-630A35AD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5800010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entries</a:t>
              </a:r>
            </a:p>
          </p:txBody>
        </p:sp>
        <p:cxnSp>
          <p:nvCxnSpPr>
            <p:cNvPr id="22534" name="Straight Arrow Connector 25">
              <a:extLst>
                <a:ext uri="{FF2B5EF4-FFF2-40B4-BE49-F238E27FC236}">
                  <a16:creationId xmlns:a16="http://schemas.microsoft.com/office/drawing/2014/main" id="{7503DF2F-6BB5-0841-A25D-B93DFADB95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21016" y="5307777"/>
              <a:ext cx="146143" cy="47461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A4800-BCCC-054D-B056-3440D67CD3AE}"/>
              </a:ext>
            </a:extLst>
          </p:cNvPr>
          <p:cNvGrpSpPr/>
          <p:nvPr/>
        </p:nvGrpSpPr>
        <p:grpSpPr>
          <a:xfrm>
            <a:off x="2012855" y="1676400"/>
            <a:ext cx="1447800" cy="956181"/>
            <a:chOff x="1976291" y="1321009"/>
            <a:chExt cx="1447800" cy="956181"/>
          </a:xfrm>
        </p:grpSpPr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4B225715-467A-8C4B-BBE0-38DE33BD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action</a:t>
              </a:r>
            </a:p>
          </p:txBody>
        </p:sp>
        <p:cxnSp>
          <p:nvCxnSpPr>
            <p:cNvPr id="10" name="Straight Arrow Connector 25">
              <a:extLst>
                <a:ext uri="{FF2B5EF4-FFF2-40B4-BE49-F238E27FC236}">
                  <a16:creationId xmlns:a16="http://schemas.microsoft.com/office/drawing/2014/main" id="{E7AE188A-0EA7-DF40-B8CD-EB1CCF638855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 Managing multiple entries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97BB16-0659-3E46-A848-032740489113}"/>
              </a:ext>
            </a:extLst>
          </p:cNvPr>
          <p:cNvGrpSpPr/>
          <p:nvPr/>
        </p:nvGrpSpPr>
        <p:grpSpPr>
          <a:xfrm>
            <a:off x="3506260" y="1649486"/>
            <a:ext cx="1447800" cy="956181"/>
            <a:chOff x="1976291" y="1321009"/>
            <a:chExt cx="1447800" cy="956181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63EF310B-6464-984B-9C16-B9C6CAD1F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Do it</a:t>
              </a:r>
            </a:p>
          </p:txBody>
        </p:sp>
        <p:cxnSp>
          <p:nvCxnSpPr>
            <p:cNvPr id="22" name="Straight Arrow Connector 25">
              <a:extLst>
                <a:ext uri="{FF2B5EF4-FFF2-40B4-BE49-F238E27FC236}">
                  <a16:creationId xmlns:a16="http://schemas.microsoft.com/office/drawing/2014/main" id="{490478E6-7F61-2A41-8ECD-73788874B327}"/>
                </a:ext>
              </a:extLst>
            </p:cNvPr>
            <p:cNvCxnSpPr>
              <a:cxnSpLocks noChangeShapeType="1"/>
              <a:stCxn id="21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Rectangle 14">
            <a:extLst>
              <a:ext uri="{FF2B5EF4-FFF2-40B4-BE49-F238E27FC236}">
                <a16:creationId xmlns:a16="http://schemas.microsoft.com/office/drawing/2014/main" id="{E779ADFF-FFA7-294A-B345-D337B3E5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15" y="423686"/>
            <a:ext cx="1290491" cy="82029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look at how to manage multiple entries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3C54B-1CD8-C649-AD02-8192C4CB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6" y="1125588"/>
            <a:ext cx="8725590" cy="460682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838200" y="2091972"/>
            <a:ext cx="2272597" cy="943190"/>
            <a:chOff x="-52830" y="1529371"/>
            <a:chExt cx="2272597" cy="943190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1" y="1529371"/>
              <a:ext cx="1512376" cy="5813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and drag on an icon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  <a:stCxn id="22531" idx="1"/>
            </p:cNvCxnSpPr>
            <p:nvPr/>
          </p:nvCxnSpPr>
          <p:spPr bwMode="auto">
            <a:xfrm flipH="1">
              <a:off x="-52830" y="1820044"/>
              <a:ext cx="760221" cy="6525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A4800-BCCC-054D-B056-3440D67CD3AE}"/>
              </a:ext>
            </a:extLst>
          </p:cNvPr>
          <p:cNvGrpSpPr/>
          <p:nvPr/>
        </p:nvGrpSpPr>
        <p:grpSpPr>
          <a:xfrm>
            <a:off x="1219200" y="3035162"/>
            <a:ext cx="2402896" cy="908081"/>
            <a:chOff x="1028615" y="1321008"/>
            <a:chExt cx="2402896" cy="908081"/>
          </a:xfrm>
        </p:grpSpPr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4B225715-467A-8C4B-BBE0-38DE33BD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8"/>
              <a:ext cx="1302820" cy="5462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Drop it on the destination entry</a:t>
              </a:r>
            </a:p>
          </p:txBody>
        </p:sp>
        <p:cxnSp>
          <p:nvCxnSpPr>
            <p:cNvPr id="10" name="Straight Arrow Connector 25">
              <a:extLst>
                <a:ext uri="{FF2B5EF4-FFF2-40B4-BE49-F238E27FC236}">
                  <a16:creationId xmlns:a16="http://schemas.microsoft.com/office/drawing/2014/main" id="{E7AE188A-0EA7-DF40-B8CD-EB1CCF638855}"/>
                </a:ext>
              </a:extLst>
            </p:cNvPr>
            <p:cNvCxnSpPr>
              <a:cxnSpLocks noChangeShapeType="1"/>
              <a:stCxn id="9" idx="1"/>
            </p:cNvCxnSpPr>
            <p:nvPr/>
          </p:nvCxnSpPr>
          <p:spPr bwMode="auto">
            <a:xfrm flipH="1">
              <a:off x="1028615" y="1594127"/>
              <a:ext cx="1100076" cy="63496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Drag-and-Drop</a:t>
            </a:r>
          </a:p>
        </p:txBody>
      </p:sp>
    </p:spTree>
    <p:extLst>
      <p:ext uri="{BB962C8B-B14F-4D97-AF65-F5344CB8AC3E}">
        <p14:creationId xmlns:p14="http://schemas.microsoft.com/office/powerpoint/2010/main" val="3317274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ECEFF-204C-CC45-A992-90445A88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533"/>
            <a:ext cx="9144000" cy="39569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Move/Copy Confirm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191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action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1447800" y="4038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9597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20EC69-A02B-C44F-B227-21509D9C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 Model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339AA4B-318F-6F4F-9519-3569013478FF}"/>
              </a:ext>
            </a:extLst>
          </p:cNvPr>
          <p:cNvGrpSpPr/>
          <p:nvPr/>
        </p:nvGrpSpPr>
        <p:grpSpPr>
          <a:xfrm>
            <a:off x="139259" y="2400747"/>
            <a:ext cx="2730533" cy="3487365"/>
            <a:chOff x="153134" y="2423950"/>
            <a:chExt cx="2730533" cy="34873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DCA7B8-5B7F-7544-92AB-7D31605A2070}"/>
                </a:ext>
              </a:extLst>
            </p:cNvPr>
            <p:cNvSpPr txBox="1"/>
            <p:nvPr/>
          </p:nvSpPr>
          <p:spPr>
            <a:xfrm>
              <a:off x="1406651" y="4397793"/>
              <a:ext cx="1019831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Thumbnail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9C8C70-4AB8-BC4B-B4C2-6A79977E98D9}"/>
                </a:ext>
              </a:extLst>
            </p:cNvPr>
            <p:cNvSpPr txBox="1"/>
            <p:nvPr/>
          </p:nvSpPr>
          <p:spPr>
            <a:xfrm>
              <a:off x="530940" y="2423950"/>
              <a:ext cx="472565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Tag</a:t>
              </a:r>
              <a:endParaRPr 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4CD197-887C-644E-BB9D-FFF279B20C46}"/>
                </a:ext>
              </a:extLst>
            </p:cNvPr>
            <p:cNvSpPr txBox="1"/>
            <p:nvPr/>
          </p:nvSpPr>
          <p:spPr>
            <a:xfrm>
              <a:off x="166890" y="2805764"/>
              <a:ext cx="881973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Keyword</a:t>
              </a:r>
              <a:endParaRPr 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02A0E6-48EC-2A42-B116-3AC0FD1DEEAE}"/>
                </a:ext>
              </a:extLst>
            </p:cNvPr>
            <p:cNvSpPr txBox="1"/>
            <p:nvPr/>
          </p:nvSpPr>
          <p:spPr>
            <a:xfrm>
              <a:off x="153134" y="4395710"/>
              <a:ext cx="574196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Alias</a:t>
              </a:r>
              <a:endParaRPr lang="en-US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D46074-8349-6A4D-8C7F-640931959086}"/>
                </a:ext>
              </a:extLst>
            </p:cNvPr>
            <p:cNvCxnSpPr>
              <a:cxnSpLocks/>
              <a:stCxn id="5" idx="1"/>
              <a:endCxn id="22" idx="3"/>
            </p:cNvCxnSpPr>
            <p:nvPr/>
          </p:nvCxnSpPr>
          <p:spPr bwMode="auto">
            <a:xfrm flipH="1" flipV="1">
              <a:off x="1003505" y="2577839"/>
              <a:ext cx="294661" cy="28190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AB59FF-1D1E-0140-850E-6DA7E281A4D8}"/>
                </a:ext>
              </a:extLst>
            </p:cNvPr>
            <p:cNvCxnSpPr>
              <a:cxnSpLocks/>
              <a:stCxn id="5" idx="1"/>
              <a:endCxn id="23" idx="3"/>
            </p:cNvCxnSpPr>
            <p:nvPr/>
          </p:nvCxnSpPr>
          <p:spPr bwMode="auto">
            <a:xfrm flipH="1">
              <a:off x="1048863" y="2836542"/>
              <a:ext cx="249303" cy="9990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626289F-B78E-0B4F-BFEB-B406F7D4BE5C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 bwMode="auto">
            <a:xfrm flipH="1">
              <a:off x="440232" y="3882993"/>
              <a:ext cx="485871" cy="512717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07AA3F-D48D-1940-919D-CCE77EB02551}"/>
                </a:ext>
              </a:extLst>
            </p:cNvPr>
            <p:cNvCxnSpPr>
              <a:cxnSpLocks/>
              <a:stCxn id="8" idx="2"/>
              <a:endCxn id="21" idx="0"/>
            </p:cNvCxnSpPr>
            <p:nvPr/>
          </p:nvCxnSpPr>
          <p:spPr bwMode="auto">
            <a:xfrm flipH="1">
              <a:off x="1916567" y="3865282"/>
              <a:ext cx="142545" cy="53251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4111486D-8BD8-B041-B3F6-22461FB1E5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9545" y="5495537"/>
              <a:ext cx="2574122" cy="4157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Properties attached to entries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9787C55-773B-644F-AD07-65CFA38C1867}"/>
              </a:ext>
            </a:extLst>
          </p:cNvPr>
          <p:cNvGrpSpPr/>
          <p:nvPr/>
        </p:nvGrpSpPr>
        <p:grpSpPr>
          <a:xfrm>
            <a:off x="4171469" y="2201693"/>
            <a:ext cx="4649426" cy="1676243"/>
            <a:chOff x="4171469" y="2201693"/>
            <a:chExt cx="4649426" cy="1676243"/>
          </a:xfrm>
        </p:grpSpPr>
        <p:sp>
          <p:nvSpPr>
            <p:cNvPr id="52" name="Left-Right Arrow 51">
              <a:extLst>
                <a:ext uri="{FF2B5EF4-FFF2-40B4-BE49-F238E27FC236}">
                  <a16:creationId xmlns:a16="http://schemas.microsoft.com/office/drawing/2014/main" id="{91CDE90B-EB0D-E841-9411-BD300AD578D6}"/>
                </a:ext>
              </a:extLst>
            </p:cNvPr>
            <p:cNvSpPr/>
            <p:nvPr/>
          </p:nvSpPr>
          <p:spPr bwMode="auto">
            <a:xfrm>
              <a:off x="4171469" y="286710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6F9F3A5-C76C-824E-A71E-EEC56706B017}"/>
                </a:ext>
              </a:extLst>
            </p:cNvPr>
            <p:cNvGrpSpPr/>
            <p:nvPr/>
          </p:nvGrpSpPr>
          <p:grpSpPr>
            <a:xfrm>
              <a:off x="4848579" y="2599903"/>
              <a:ext cx="912429" cy="615554"/>
              <a:chOff x="5518087" y="2464112"/>
              <a:chExt cx="912429" cy="61555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6CFC9B8-B4A2-BE4F-903D-9DEE13B58D49}"/>
                  </a:ext>
                </a:extLst>
              </p:cNvPr>
              <p:cNvSpPr txBox="1"/>
              <p:nvPr/>
            </p:nvSpPr>
            <p:spPr>
              <a:xfrm>
                <a:off x="5518087" y="2464112"/>
                <a:ext cx="91242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Wiki text</a:t>
                </a:r>
                <a:r>
                  <a:rPr lang="en-US" sz="1400" dirty="0"/>
                  <a:t>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377A5E-8EF9-3F43-811A-F902B92621C1}"/>
                  </a:ext>
                </a:extLst>
              </p:cNvPr>
              <p:cNvSpPr txBox="1"/>
              <p:nvPr/>
            </p:nvSpPr>
            <p:spPr>
              <a:xfrm>
                <a:off x="5518087" y="2771889"/>
                <a:ext cx="91242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Displays</a:t>
                </a:r>
                <a:endParaRPr lang="en-US" sz="1400" dirty="0"/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41E7898-BDC4-7741-A116-81CF69A3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9139" y="2201693"/>
              <a:ext cx="2901756" cy="1676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5BB6AF4-3311-9844-BEEF-EE5A4B18E498}"/>
              </a:ext>
            </a:extLst>
          </p:cNvPr>
          <p:cNvGrpSpPr/>
          <p:nvPr/>
        </p:nvGrpSpPr>
        <p:grpSpPr>
          <a:xfrm>
            <a:off x="4171469" y="783010"/>
            <a:ext cx="4505412" cy="1138237"/>
            <a:chOff x="4171469" y="783010"/>
            <a:chExt cx="4505412" cy="113823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E023B8-26CA-044F-B140-109DF780A3C7}"/>
                </a:ext>
              </a:extLst>
            </p:cNvPr>
            <p:cNvSpPr txBox="1"/>
            <p:nvPr/>
          </p:nvSpPr>
          <p:spPr>
            <a:xfrm>
              <a:off x="4903883" y="1258568"/>
              <a:ext cx="80182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Search</a:t>
              </a:r>
              <a:r>
                <a:rPr lang="en-US" sz="1400" dirty="0"/>
                <a:t> </a:t>
              </a:r>
            </a:p>
          </p:txBody>
        </p:sp>
        <p:sp>
          <p:nvSpPr>
            <p:cNvPr id="60" name="Left-Right Arrow 59">
              <a:extLst>
                <a:ext uri="{FF2B5EF4-FFF2-40B4-BE49-F238E27FC236}">
                  <a16:creationId xmlns:a16="http://schemas.microsoft.com/office/drawing/2014/main" id="{58419F2D-CFC6-1A4E-A451-C0A7E986184D}"/>
                </a:ext>
              </a:extLst>
            </p:cNvPr>
            <p:cNvSpPr/>
            <p:nvPr/>
          </p:nvSpPr>
          <p:spPr bwMode="auto">
            <a:xfrm>
              <a:off x="4171469" y="1410347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5FF6BE6-E43F-0042-9E8B-9F08B6E7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5529" y="783010"/>
              <a:ext cx="2631352" cy="1138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D30342-0EBE-794A-8CF6-4E97C6BFC810}"/>
              </a:ext>
            </a:extLst>
          </p:cNvPr>
          <p:cNvGrpSpPr/>
          <p:nvPr/>
        </p:nvGrpSpPr>
        <p:grpSpPr>
          <a:xfrm>
            <a:off x="4171469" y="4072477"/>
            <a:ext cx="4409699" cy="1676243"/>
            <a:chOff x="4171469" y="4072477"/>
            <a:chExt cx="4409699" cy="167624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0BB59E-5FFD-8A47-943F-4DAEFF84DD8C}"/>
                </a:ext>
              </a:extLst>
            </p:cNvPr>
            <p:cNvSpPr txBox="1"/>
            <p:nvPr/>
          </p:nvSpPr>
          <p:spPr>
            <a:xfrm>
              <a:off x="4634670" y="4114800"/>
              <a:ext cx="1353256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Services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RSS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Catalogs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Data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…</a:t>
              </a:r>
            </a:p>
          </p:txBody>
        </p:sp>
        <p:sp>
          <p:nvSpPr>
            <p:cNvPr id="61" name="Left-Right Arrow 60">
              <a:extLst>
                <a:ext uri="{FF2B5EF4-FFF2-40B4-BE49-F238E27FC236}">
                  <a16:creationId xmlns:a16="http://schemas.microsoft.com/office/drawing/2014/main" id="{1532AF17-F958-C74C-9546-C5C91C593713}"/>
                </a:ext>
              </a:extLst>
            </p:cNvPr>
            <p:cNvSpPr/>
            <p:nvPr/>
          </p:nvSpPr>
          <p:spPr bwMode="auto">
            <a:xfrm>
              <a:off x="4171469" y="455996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D02F14-7F93-844A-9D35-387760DB6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3215" y="4072477"/>
              <a:ext cx="2457953" cy="1676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1EDBEE-8FD4-5241-8FE9-06710F76E313}"/>
              </a:ext>
            </a:extLst>
          </p:cNvPr>
          <p:cNvGrpSpPr/>
          <p:nvPr/>
        </p:nvGrpSpPr>
        <p:grpSpPr>
          <a:xfrm>
            <a:off x="426357" y="957022"/>
            <a:ext cx="3323830" cy="2902768"/>
            <a:chOff x="426357" y="957022"/>
            <a:chExt cx="3323830" cy="29027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BCBA85-1029-1943-8233-C0FE86E584C1}"/>
                </a:ext>
              </a:extLst>
            </p:cNvPr>
            <p:cNvSpPr txBox="1"/>
            <p:nvPr/>
          </p:nvSpPr>
          <p:spPr>
            <a:xfrm>
              <a:off x="1902691" y="1730582"/>
              <a:ext cx="740908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Folder</a:t>
              </a:r>
              <a:r>
                <a:rPr lang="en-US" sz="1400" dirty="0"/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8AFD25-5389-4443-BBD4-CE6E4D63911E}"/>
                </a:ext>
              </a:extLst>
            </p:cNvPr>
            <p:cNvSpPr txBox="1"/>
            <p:nvPr/>
          </p:nvSpPr>
          <p:spPr>
            <a:xfrm>
              <a:off x="1284291" y="2682653"/>
              <a:ext cx="593432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Docs</a:t>
              </a:r>
              <a:endParaRPr lang="en-US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2BAAD9-0210-A747-8FAA-B28AE56A4643}"/>
                </a:ext>
              </a:extLst>
            </p:cNvPr>
            <p:cNvSpPr txBox="1"/>
            <p:nvPr/>
          </p:nvSpPr>
          <p:spPr>
            <a:xfrm>
              <a:off x="2525669" y="2669643"/>
              <a:ext cx="562975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Data</a:t>
              </a:r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A55916-0E8F-2E46-B094-DB9952B23789}"/>
                </a:ext>
              </a:extLst>
            </p:cNvPr>
            <p:cNvSpPr txBox="1"/>
            <p:nvPr/>
          </p:nvSpPr>
          <p:spPr>
            <a:xfrm>
              <a:off x="426357" y="3552013"/>
              <a:ext cx="971741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Wiki page</a:t>
              </a: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8D825-A464-5C40-A9A6-636A5C28457E}"/>
                </a:ext>
              </a:extLst>
            </p:cNvPr>
            <p:cNvSpPr txBox="1"/>
            <p:nvPr/>
          </p:nvSpPr>
          <p:spPr>
            <a:xfrm>
              <a:off x="1704438" y="3534302"/>
              <a:ext cx="681597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Image</a:t>
              </a:r>
              <a:endParaRPr lang="en-US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8BE2C7-0EFB-0E4A-B8F0-8BB7D76F483F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 bwMode="auto">
            <a:xfrm flipH="1">
              <a:off x="1581007" y="2038359"/>
              <a:ext cx="692138" cy="64429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35A098-60F7-804C-920B-D6FB26C929A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 bwMode="auto">
            <a:xfrm>
              <a:off x="2273145" y="2038359"/>
              <a:ext cx="534012" cy="63128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EEE2A8-053F-3647-A1D7-2068707C8EB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 bwMode="auto">
            <a:xfrm flipH="1">
              <a:off x="912228" y="2990430"/>
              <a:ext cx="668779" cy="56158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95682C-CA5D-1F48-9A8D-79260A3DF7DA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 bwMode="auto">
            <a:xfrm>
              <a:off x="1581007" y="2990430"/>
              <a:ext cx="464230" cy="543872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5716962-55EF-D84D-B969-EE4E5C3B4D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4363" y="957022"/>
              <a:ext cx="2301778" cy="4210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Hierarchy of typed entries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3AD42-E07F-C04D-B6E7-E1E21F8599F6}"/>
                </a:ext>
              </a:extLst>
            </p:cNvPr>
            <p:cNvSpPr txBox="1"/>
            <p:nvPr/>
          </p:nvSpPr>
          <p:spPr>
            <a:xfrm>
              <a:off x="2659824" y="3510890"/>
              <a:ext cx="1090363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Cr1000.csv</a:t>
              </a:r>
              <a:endParaRPr lang="en-US" sz="1400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DDD810C-65F3-8B47-8086-381CC809EEBB}"/>
                </a:ext>
              </a:extLst>
            </p:cNvPr>
            <p:cNvCxnSpPr>
              <a:cxnSpLocks/>
              <a:stCxn id="6" idx="2"/>
              <a:endCxn id="55" idx="0"/>
            </p:cNvCxnSpPr>
            <p:nvPr/>
          </p:nvCxnSpPr>
          <p:spPr bwMode="auto">
            <a:xfrm>
              <a:off x="2807157" y="2977420"/>
              <a:ext cx="397849" cy="53347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99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F0B7-6F73-3747-B67C-B919EE40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0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>
            <a:extLst>
              <a:ext uri="{FF2B5EF4-FFF2-40B4-BE49-F238E27FC236}">
                <a16:creationId xmlns:a16="http://schemas.microsoft.com/office/drawing/2014/main" id="{3DAE9801-0E4A-F544-BA57-06564E452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991600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>
            <a:extLst>
              <a:ext uri="{FF2B5EF4-FFF2-40B4-BE49-F238E27FC236}">
                <a16:creationId xmlns:a16="http://schemas.microsoft.com/office/drawing/2014/main" id="{A8B812A6-125F-3A42-9159-584221FD1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8915400" cy="59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14">
            <a:extLst>
              <a:ext uri="{FF2B5EF4-FFF2-40B4-BE49-F238E27FC236}">
                <a16:creationId xmlns:a16="http://schemas.microsoft.com/office/drawing/2014/main" id="{29DCB235-BD9B-7340-8F05-B0E623BFC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16002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Login link</a:t>
            </a:r>
          </a:p>
        </p:txBody>
      </p:sp>
      <p:cxnSp>
        <p:nvCxnSpPr>
          <p:cNvPr id="24580" name="Straight Arrow Connector 15">
            <a:extLst>
              <a:ext uri="{FF2B5EF4-FFF2-40B4-BE49-F238E27FC236}">
                <a16:creationId xmlns:a16="http://schemas.microsoft.com/office/drawing/2014/main" id="{C7E818F2-0F7C-144F-A374-8BE574A86048}"/>
              </a:ext>
            </a:extLst>
          </p:cNvPr>
          <p:cNvCxnSpPr>
            <a:cxnSpLocks noChangeShapeType="1"/>
            <a:stCxn id="24579" idx="2"/>
          </p:cNvCxnSpPr>
          <p:nvPr/>
        </p:nvCxnSpPr>
        <p:spPr bwMode="auto">
          <a:xfrm rot="5400000">
            <a:off x="7258050" y="1123950"/>
            <a:ext cx="457200" cy="495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1" name="Rectangle 24">
            <a:extLst>
              <a:ext uri="{FF2B5EF4-FFF2-40B4-BE49-F238E27FC236}">
                <a16:creationId xmlns:a16="http://schemas.microsoft.com/office/drawing/2014/main" id="{1F12569D-DDBC-A24B-B260-DB5B94E74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743200"/>
            <a:ext cx="1295400" cy="1295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If the repository has been configured to send email these links will be shown</a:t>
            </a:r>
          </a:p>
        </p:txBody>
      </p:sp>
      <p:cxnSp>
        <p:nvCxnSpPr>
          <p:cNvPr id="24582" name="Straight Arrow Connector 25">
            <a:extLst>
              <a:ext uri="{FF2B5EF4-FFF2-40B4-BE49-F238E27FC236}">
                <a16:creationId xmlns:a16="http://schemas.microsoft.com/office/drawing/2014/main" id="{DD622851-1F35-CE45-BC1C-DBDEAD0C75FA}"/>
              </a:ext>
            </a:extLst>
          </p:cNvPr>
          <p:cNvCxnSpPr>
            <a:cxnSpLocks noChangeShapeType="1"/>
            <a:stCxn id="24581" idx="1"/>
          </p:cNvCxnSpPr>
          <p:nvPr/>
        </p:nvCxnSpPr>
        <p:spPr bwMode="auto">
          <a:xfrm rot="10800000">
            <a:off x="1981200" y="3276600"/>
            <a:ext cx="114300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8BE4D81D-B0C8-6246-B6F0-05018ED6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"/>
            <a:ext cx="935196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4">
            <a:extLst>
              <a:ext uri="{FF2B5EF4-FFF2-40B4-BE49-F238E27FC236}">
                <a16:creationId xmlns:a16="http://schemas.microsoft.com/office/drawing/2014/main" id="{7D7948AB-5748-F94C-9C5E-AECC58F0B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209800"/>
            <a:ext cx="1600200" cy="1600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When you are logged in you should see a Logout. You user name takes you to the User Settings page</a:t>
            </a:r>
          </a:p>
        </p:txBody>
      </p:sp>
      <p:cxnSp>
        <p:nvCxnSpPr>
          <p:cNvPr id="26628" name="Straight Arrow Connector 25">
            <a:extLst>
              <a:ext uri="{FF2B5EF4-FFF2-40B4-BE49-F238E27FC236}">
                <a16:creationId xmlns:a16="http://schemas.microsoft.com/office/drawing/2014/main" id="{DE35B5AD-A9F7-B74E-A27E-43DB0E4ED621}"/>
              </a:ext>
            </a:extLst>
          </p:cNvPr>
          <p:cNvCxnSpPr>
            <a:cxnSpLocks noChangeShapeType="1"/>
            <a:stCxn id="26627" idx="0"/>
          </p:cNvCxnSpPr>
          <p:nvPr/>
        </p:nvCxnSpPr>
        <p:spPr bwMode="auto">
          <a:xfrm rot="16200000" flipV="1">
            <a:off x="7258050" y="1885950"/>
            <a:ext cx="457200" cy="1905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29" name="Rectangle 24">
            <a:extLst>
              <a:ext uri="{FF2B5EF4-FFF2-40B4-BE49-F238E27FC236}">
                <a16:creationId xmlns:a16="http://schemas.microsoft.com/office/drawing/2014/main" id="{D892C373-5367-7F42-84EF-9D944F1C0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438400"/>
            <a:ext cx="1600200" cy="838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The User Home link shows all of your “Favorite” entries</a:t>
            </a:r>
          </a:p>
        </p:txBody>
      </p:sp>
      <p:cxnSp>
        <p:nvCxnSpPr>
          <p:cNvPr id="26630" name="Straight Arrow Connector 25">
            <a:extLst>
              <a:ext uri="{FF2B5EF4-FFF2-40B4-BE49-F238E27FC236}">
                <a16:creationId xmlns:a16="http://schemas.microsoft.com/office/drawing/2014/main" id="{24148C8D-C0CD-BA40-A6C1-9CC04B1F806B}"/>
              </a:ext>
            </a:extLst>
          </p:cNvPr>
          <p:cNvCxnSpPr>
            <a:cxnSpLocks noChangeShapeType="1"/>
            <a:stCxn id="26629" idx="0"/>
          </p:cNvCxnSpPr>
          <p:nvPr/>
        </p:nvCxnSpPr>
        <p:spPr bwMode="auto">
          <a:xfrm rot="16200000" flipV="1">
            <a:off x="3524250" y="1885950"/>
            <a:ext cx="533400" cy="5715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1" name="Rectangle 24">
            <a:extLst>
              <a:ext uri="{FF2B5EF4-FFF2-40B4-BE49-F238E27FC236}">
                <a16:creationId xmlns:a16="http://schemas.microsoft.com/office/drawing/2014/main" id="{0FABBFF3-7E7A-9549-A530-5A77DCC05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962400"/>
            <a:ext cx="1600200" cy="838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Change preferred page style, language, etc</a:t>
            </a:r>
          </a:p>
        </p:txBody>
      </p:sp>
      <p:cxnSp>
        <p:nvCxnSpPr>
          <p:cNvPr id="26632" name="Straight Arrow Connector 25">
            <a:extLst>
              <a:ext uri="{FF2B5EF4-FFF2-40B4-BE49-F238E27FC236}">
                <a16:creationId xmlns:a16="http://schemas.microsoft.com/office/drawing/2014/main" id="{F6448B8F-272A-5C44-91F4-424A75A5F5F7}"/>
              </a:ext>
            </a:extLst>
          </p:cNvPr>
          <p:cNvCxnSpPr>
            <a:cxnSpLocks noChangeShapeType="1"/>
            <a:stCxn id="26631" idx="0"/>
          </p:cNvCxnSpPr>
          <p:nvPr/>
        </p:nvCxnSpPr>
        <p:spPr bwMode="auto">
          <a:xfrm rot="16200000" flipV="1">
            <a:off x="2838450" y="3257550"/>
            <a:ext cx="533400" cy="876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C9D75-E8E3-BB4C-AD39-A54E3EFC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36" y="1242566"/>
            <a:ext cx="8700577" cy="43747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BB71FE-90BB-3C4F-A5D2-F52959D81B9D}"/>
              </a:ext>
            </a:extLst>
          </p:cNvPr>
          <p:cNvGrpSpPr/>
          <p:nvPr/>
        </p:nvGrpSpPr>
        <p:grpSpPr>
          <a:xfrm>
            <a:off x="4702291" y="881070"/>
            <a:ext cx="2438804" cy="914400"/>
            <a:chOff x="4609171" y="1159642"/>
            <a:chExt cx="2438804" cy="914400"/>
          </a:xfrm>
        </p:grpSpPr>
        <p:sp>
          <p:nvSpPr>
            <p:cNvPr id="15363" name="Rectangle 9">
              <a:extLst>
                <a:ext uri="{FF2B5EF4-FFF2-40B4-BE49-F238E27FC236}">
                  <a16:creationId xmlns:a16="http://schemas.microsoft.com/office/drawing/2014/main" id="{943D576B-AB06-834D-824F-7B790B3B7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771" y="1159642"/>
              <a:ext cx="1829204" cy="914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You are always viewing an entry.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Here it is a folder called “Example files..”</a:t>
              </a:r>
            </a:p>
          </p:txBody>
        </p:sp>
        <p:cxnSp>
          <p:nvCxnSpPr>
            <p:cNvPr id="15366" name="Straight Arrow Connector 16">
              <a:extLst>
                <a:ext uri="{FF2B5EF4-FFF2-40B4-BE49-F238E27FC236}">
                  <a16:creationId xmlns:a16="http://schemas.microsoft.com/office/drawing/2014/main" id="{3D438C58-201B-D34D-A13C-488B00A94A27}"/>
                </a:ext>
              </a:extLst>
            </p:cNvPr>
            <p:cNvCxnSpPr>
              <a:cxnSpLocks noChangeShapeType="1"/>
              <a:stCxn id="15363" idx="1"/>
            </p:cNvCxnSpPr>
            <p:nvPr/>
          </p:nvCxnSpPr>
          <p:spPr bwMode="auto">
            <a:xfrm flipH="1">
              <a:off x="4609171" y="1616842"/>
              <a:ext cx="609600" cy="457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01425-7412-3244-BCF8-EB5553956E9A}"/>
              </a:ext>
            </a:extLst>
          </p:cNvPr>
          <p:cNvGrpSpPr/>
          <p:nvPr/>
        </p:nvGrpSpPr>
        <p:grpSpPr>
          <a:xfrm>
            <a:off x="609600" y="2656539"/>
            <a:ext cx="2232352" cy="533400"/>
            <a:chOff x="-640868" y="5980831"/>
            <a:chExt cx="2232352" cy="533400"/>
          </a:xfrm>
        </p:grpSpPr>
        <p:sp>
          <p:nvSpPr>
            <p:cNvPr id="15365" name="Rectangle 11">
              <a:extLst>
                <a:ext uri="{FF2B5EF4-FFF2-40B4-BE49-F238E27FC236}">
                  <a16:creationId xmlns:a16="http://schemas.microsoft.com/office/drawing/2014/main" id="{FA8B5837-4ADA-984F-BE07-D4A0180D3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84" y="5980831"/>
              <a:ext cx="13716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an arrow to open in place</a:t>
              </a:r>
            </a:p>
          </p:txBody>
        </p:sp>
        <p:cxnSp>
          <p:nvCxnSpPr>
            <p:cNvPr id="15367" name="Straight Arrow Connector 20">
              <a:extLst>
                <a:ext uri="{FF2B5EF4-FFF2-40B4-BE49-F238E27FC236}">
                  <a16:creationId xmlns:a16="http://schemas.microsoft.com/office/drawing/2014/main" id="{DAB74993-5BC7-5541-AB4F-5FC0BD3F49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-640868" y="5980831"/>
              <a:ext cx="860752" cy="2667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5A2442-3B60-6B48-9F7A-C05BB56200FE}"/>
              </a:ext>
            </a:extLst>
          </p:cNvPr>
          <p:cNvGrpSpPr/>
          <p:nvPr/>
        </p:nvGrpSpPr>
        <p:grpSpPr>
          <a:xfrm>
            <a:off x="1297495" y="3526980"/>
            <a:ext cx="2093026" cy="533400"/>
            <a:chOff x="1591484" y="3579046"/>
            <a:chExt cx="2093026" cy="533400"/>
          </a:xfrm>
        </p:grpSpPr>
        <p:sp>
          <p:nvSpPr>
            <p:cNvPr id="15368" name="Rectangle 33">
              <a:extLst>
                <a:ext uri="{FF2B5EF4-FFF2-40B4-BE49-F238E27FC236}">
                  <a16:creationId xmlns:a16="http://schemas.microsoft.com/office/drawing/2014/main" id="{0EAB5B6F-5F60-0148-84FF-51DCAF5EA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110" y="3579046"/>
              <a:ext cx="12954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 link to go to that entry</a:t>
              </a:r>
            </a:p>
          </p:txBody>
        </p:sp>
        <p:cxnSp>
          <p:nvCxnSpPr>
            <p:cNvPr id="15369" name="Straight Arrow Connector 34">
              <a:extLst>
                <a:ext uri="{FF2B5EF4-FFF2-40B4-BE49-F238E27FC236}">
                  <a16:creationId xmlns:a16="http://schemas.microsoft.com/office/drawing/2014/main" id="{F650D887-7561-5A4B-B876-4468B4DB216E}"/>
                </a:ext>
              </a:extLst>
            </p:cNvPr>
            <p:cNvCxnSpPr>
              <a:cxnSpLocks noChangeShapeType="1"/>
              <a:stCxn id="15368" idx="1"/>
            </p:cNvCxnSpPr>
            <p:nvPr/>
          </p:nvCxnSpPr>
          <p:spPr bwMode="auto">
            <a:xfrm flipH="1">
              <a:off x="1591484" y="3845746"/>
              <a:ext cx="797626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7E6777-EDDD-2946-BC99-5E748AA7E1FC}"/>
              </a:ext>
            </a:extLst>
          </p:cNvPr>
          <p:cNvGrpSpPr/>
          <p:nvPr/>
        </p:nvGrpSpPr>
        <p:grpSpPr>
          <a:xfrm>
            <a:off x="7006750" y="5176511"/>
            <a:ext cx="1913714" cy="1128796"/>
            <a:chOff x="7010402" y="5500604"/>
            <a:chExt cx="1913714" cy="1128796"/>
          </a:xfrm>
        </p:grpSpPr>
        <p:sp>
          <p:nvSpPr>
            <p:cNvPr id="15364" name="Rectangle 10">
              <a:extLst>
                <a:ext uri="{FF2B5EF4-FFF2-40B4-BE49-F238E27FC236}">
                  <a16:creationId xmlns:a16="http://schemas.microsoft.com/office/drawing/2014/main" id="{7E177392-E6C0-1C4E-A45B-BC233365A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2" y="5980831"/>
              <a:ext cx="1913714" cy="6485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There are folders, files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and other types of entries</a:t>
              </a:r>
            </a:p>
          </p:txBody>
        </p: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B151E016-4612-2B48-AC98-B03D8CB88B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534400" y="5500604"/>
              <a:ext cx="0" cy="38777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E10C8-7552-064B-8FDE-8B397D025288}"/>
              </a:ext>
            </a:extLst>
          </p:cNvPr>
          <p:cNvGrpSpPr/>
          <p:nvPr/>
        </p:nvGrpSpPr>
        <p:grpSpPr>
          <a:xfrm>
            <a:off x="7392294" y="580994"/>
            <a:ext cx="1344690" cy="814853"/>
            <a:chOff x="7348875" y="1078960"/>
            <a:chExt cx="1344690" cy="814853"/>
          </a:xfrm>
        </p:grpSpPr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6F5C70BD-2B36-DE43-B168-E888EDBC9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875" y="1078960"/>
              <a:ext cx="1344690" cy="55121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Login, search, settings, help</a:t>
              </a:r>
            </a:p>
          </p:txBody>
        </p:sp>
        <p:cxnSp>
          <p:nvCxnSpPr>
            <p:cNvPr id="20" name="Straight Arrow Connector 16">
              <a:extLst>
                <a:ext uri="{FF2B5EF4-FFF2-40B4-BE49-F238E27FC236}">
                  <a16:creationId xmlns:a16="http://schemas.microsoft.com/office/drawing/2014/main" id="{62C88F6A-C240-A941-A4F3-3458765DFE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52815" y="1616621"/>
              <a:ext cx="252985" cy="27719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59284-4220-1B49-8B5F-7EBCC2B0685D}"/>
              </a:ext>
            </a:extLst>
          </p:cNvPr>
          <p:cNvGrpSpPr/>
          <p:nvPr/>
        </p:nvGrpSpPr>
        <p:grpSpPr>
          <a:xfrm>
            <a:off x="1899347" y="859104"/>
            <a:ext cx="1137463" cy="647700"/>
            <a:chOff x="1834337" y="1235621"/>
            <a:chExt cx="1137463" cy="647700"/>
          </a:xfrm>
        </p:grpSpPr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F3FE0091-408D-F249-B079-7E8178F75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337" y="1235621"/>
              <a:ext cx="1137463" cy="381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Breadcrumbs</a:t>
              </a:r>
            </a:p>
          </p:txBody>
        </p:sp>
        <p:cxnSp>
          <p:nvCxnSpPr>
            <p:cNvPr id="23" name="Straight Arrow Connector 16">
              <a:extLst>
                <a:ext uri="{FF2B5EF4-FFF2-40B4-BE49-F238E27FC236}">
                  <a16:creationId xmlns:a16="http://schemas.microsoft.com/office/drawing/2014/main" id="{36D36A1A-2BFC-FC4C-872B-9E567513BC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91142" y="1616621"/>
              <a:ext cx="375713" cy="2667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Entry Display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89387-7732-D341-8070-CE0BB62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4" y="1447800"/>
            <a:ext cx="8836255" cy="41053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7D36DCC-E6B6-414F-BB54-F5BF549F3E34}"/>
              </a:ext>
            </a:extLst>
          </p:cNvPr>
          <p:cNvGrpSpPr/>
          <p:nvPr/>
        </p:nvGrpSpPr>
        <p:grpSpPr>
          <a:xfrm>
            <a:off x="838200" y="1000021"/>
            <a:ext cx="1066800" cy="685800"/>
            <a:chOff x="838200" y="1000021"/>
            <a:chExt cx="1066800" cy="685800"/>
          </a:xfrm>
        </p:grpSpPr>
        <p:sp>
          <p:nvSpPr>
            <p:cNvPr id="18435" name="Rectangle 12">
              <a:extLst>
                <a:ext uri="{FF2B5EF4-FFF2-40B4-BE49-F238E27FC236}">
                  <a16:creationId xmlns:a16="http://schemas.microsoft.com/office/drawing/2014/main" id="{60A1426A-BB11-9D4E-A730-4C83C755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000021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Popup menu</a:t>
              </a:r>
            </a:p>
          </p:txBody>
        </p:sp>
        <p:cxnSp>
          <p:nvCxnSpPr>
            <p:cNvPr id="18436" name="Straight Arrow Connector 14">
              <a:extLst>
                <a:ext uri="{FF2B5EF4-FFF2-40B4-BE49-F238E27FC236}">
                  <a16:creationId xmlns:a16="http://schemas.microsoft.com/office/drawing/2014/main" id="{06F0BC4F-9154-4846-B9BC-3F20B0D9A9B2}"/>
                </a:ext>
              </a:extLst>
            </p:cNvPr>
            <p:cNvCxnSpPr>
              <a:cxnSpLocks noChangeShapeType="1"/>
              <a:stCxn id="18435" idx="2"/>
            </p:cNvCxnSpPr>
            <p:nvPr/>
          </p:nvCxnSpPr>
          <p:spPr bwMode="auto">
            <a:xfrm rot="5400000">
              <a:off x="1143000" y="1457221"/>
              <a:ext cx="381000" cy="76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5A402D-A495-3944-900D-0F2B5AB2F073}"/>
              </a:ext>
            </a:extLst>
          </p:cNvPr>
          <p:cNvGrpSpPr/>
          <p:nvPr/>
        </p:nvGrpSpPr>
        <p:grpSpPr>
          <a:xfrm>
            <a:off x="208808" y="2667000"/>
            <a:ext cx="1066800" cy="714994"/>
            <a:chOff x="208808" y="2667000"/>
            <a:chExt cx="1066800" cy="714994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7390D568-2AFB-6745-BF2E-DF141DF84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08" y="3077194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All actions</a:t>
              </a:r>
            </a:p>
          </p:txBody>
        </p:sp>
        <p:cxnSp>
          <p:nvCxnSpPr>
            <p:cNvPr id="7" name="Straight Arrow Connector 14">
              <a:extLst>
                <a:ext uri="{FF2B5EF4-FFF2-40B4-BE49-F238E27FC236}">
                  <a16:creationId xmlns:a16="http://schemas.microsoft.com/office/drawing/2014/main" id="{4AC49464-89F9-3341-A7F0-B5C80ED959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2208" y="2667000"/>
              <a:ext cx="533400" cy="41019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Rectangle 12">
            <a:extLst>
              <a:ext uri="{FF2B5EF4-FFF2-40B4-BE49-F238E27FC236}">
                <a16:creationId xmlns:a16="http://schemas.microsoft.com/office/drawing/2014/main" id="{DC76B2B5-FE6E-F44B-8C7B-072955DD3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533421"/>
            <a:ext cx="10668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Information</a:t>
            </a:r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7AB57B78-7CEF-3C49-9B9C-9421415930F0}"/>
              </a:ext>
            </a:extLst>
          </p:cNvPr>
          <p:cNvCxnSpPr>
            <a:cxnSpLocks noChangeShapeType="1"/>
            <a:stCxn id="11" idx="2"/>
          </p:cNvCxnSpPr>
          <p:nvPr/>
        </p:nvCxnSpPr>
        <p:spPr bwMode="auto">
          <a:xfrm flipH="1">
            <a:off x="5638800" y="1838221"/>
            <a:ext cx="304800" cy="82877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854C6E8-11A8-C647-A995-EBF54AC1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Entry Popup Menu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7F795-991B-E948-A8A4-D5E08CD4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5" y="1220346"/>
            <a:ext cx="8843485" cy="4417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22DFE-1D09-DE48-9B9C-811C9FA2A268}"/>
              </a:ext>
            </a:extLst>
          </p:cNvPr>
          <p:cNvSpPr txBox="1"/>
          <p:nvPr/>
        </p:nvSpPr>
        <p:spPr>
          <a:xfrm>
            <a:off x="3429000" y="609600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Action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014E84-C582-6844-B8E5-44218511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89" y="157162"/>
            <a:ext cx="8224838" cy="1138237"/>
          </a:xfrm>
        </p:spPr>
        <p:txBody>
          <a:bodyPr/>
          <a:lstStyle/>
          <a:p>
            <a:r>
              <a:rPr lang="en-US" dirty="0"/>
              <a:t>All Actions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01BB1E1-B3F1-3E44-867E-BFCC12C7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39" y="4343400"/>
            <a:ext cx="1752600" cy="52743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Many ways to view and access an entry</a:t>
            </a:r>
          </a:p>
        </p:txBody>
      </p:sp>
    </p:spTree>
    <p:extLst>
      <p:ext uri="{BB962C8B-B14F-4D97-AF65-F5344CB8AC3E}">
        <p14:creationId xmlns:p14="http://schemas.microsoft.com/office/powerpoint/2010/main" val="336989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Folder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2E685-1FBB-DC40-8605-904B574C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00"/>
            <a:ext cx="6483350" cy="4402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1C4FC7AD-A5F7-7A4C-9F9C-142FDFD4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92913"/>
            <a:ext cx="2667000" cy="914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create some content. Login and go to your home entry. Click on the entry popup menu and select “New Folder”</a:t>
            </a:r>
          </a:p>
        </p:txBody>
      </p:sp>
    </p:spTree>
    <p:extLst>
      <p:ext uri="{BB962C8B-B14F-4D97-AF65-F5344CB8AC3E}">
        <p14:creationId xmlns:p14="http://schemas.microsoft.com/office/powerpoint/2010/main" val="16077820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F5290-E2AC-934E-90A3-2159C52F4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2" y="1607313"/>
            <a:ext cx="7593075" cy="4979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Folder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1C4FC7AD-A5F7-7A4C-9F9C-142FDFD4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64313"/>
            <a:ext cx="1752600" cy="5262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Enter a name and  some description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343400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You can add multiple tags</a:t>
            </a:r>
          </a:p>
        </p:txBody>
      </p:sp>
    </p:spTree>
    <p:extLst>
      <p:ext uri="{BB962C8B-B14F-4D97-AF65-F5344CB8AC3E}">
        <p14:creationId xmlns:p14="http://schemas.microsoft.com/office/powerpoint/2010/main" val="20994662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015B14-2213-8D45-B2F9-3C7345F5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5" y="1700180"/>
            <a:ext cx="8207049" cy="464978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61944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upload some files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933493"/>
            <a:ext cx="2552700" cy="97150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First – go to the Workshop Data Files -&gt;Example image 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And download the image file and save it to disk</a:t>
            </a:r>
          </a:p>
        </p:txBody>
      </p:sp>
    </p:spTree>
    <p:extLst>
      <p:ext uri="{BB962C8B-B14F-4D97-AF65-F5344CB8AC3E}">
        <p14:creationId xmlns:p14="http://schemas.microsoft.com/office/powerpoint/2010/main" val="15179735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7117A-4FCE-EF47-9481-548EE2A4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3" y="2209800"/>
            <a:ext cx="8589308" cy="3497334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3D5C9C62-693C-7D4A-9216-723B12D2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3781" y="3083539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Choose New File</a:t>
            </a:r>
          </a:p>
        </p:txBody>
      </p:sp>
      <p:cxnSp>
        <p:nvCxnSpPr>
          <p:cNvPr id="9" name="Straight Arrow Connector 16">
            <a:extLst>
              <a:ext uri="{FF2B5EF4-FFF2-40B4-BE49-F238E27FC236}">
                <a16:creationId xmlns:a16="http://schemas.microsoft.com/office/drawing/2014/main" id="{7EDA7926-8696-5F48-A951-75208C592693}"/>
              </a:ext>
            </a:extLst>
          </p:cNvPr>
          <p:cNvCxnSpPr>
            <a:cxnSpLocks noChangeShapeType="1"/>
            <a:stCxn id="8" idx="1"/>
          </p:cNvCxnSpPr>
          <p:nvPr/>
        </p:nvCxnSpPr>
        <p:spPr bwMode="auto">
          <a:xfrm flipH="1">
            <a:off x="2242781" y="3312139"/>
            <a:ext cx="381000" cy="228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14911"/>
            <a:ext cx="2552700" cy="104045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Now, go back to the new folder entry you just created and click on the entry popup menu and choose New File</a:t>
            </a:r>
          </a:p>
        </p:txBody>
      </p:sp>
    </p:spTree>
    <p:extLst>
      <p:ext uri="{BB962C8B-B14F-4D97-AF65-F5344CB8AC3E}">
        <p14:creationId xmlns:p14="http://schemas.microsoft.com/office/powerpoint/2010/main" val="184190838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15370</TotalTime>
  <Words>526</Words>
  <Application>Microsoft Macintosh PowerPoint</Application>
  <PresentationFormat>On-screen Show (4:3)</PresentationFormat>
  <Paragraphs>94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Times New Roman</vt:lpstr>
      <vt:lpstr>Office Theme</vt:lpstr>
      <vt:lpstr>RAMADDA</vt:lpstr>
      <vt:lpstr>RAMADDA Model</vt:lpstr>
      <vt:lpstr>Entry Display</vt:lpstr>
      <vt:lpstr>Entry Popup Menu</vt:lpstr>
      <vt:lpstr>All Actions</vt:lpstr>
      <vt:lpstr>New Folder</vt:lpstr>
      <vt:lpstr>New Folder</vt:lpstr>
      <vt:lpstr>New Files</vt:lpstr>
      <vt:lpstr>New Files</vt:lpstr>
      <vt:lpstr>New Files</vt:lpstr>
      <vt:lpstr>New Files – Specifying the Type</vt:lpstr>
      <vt:lpstr>New Files – Specifying the Type</vt:lpstr>
      <vt:lpstr>New Files – Specifying the Type</vt:lpstr>
      <vt:lpstr>New Files – Specifying the Type</vt:lpstr>
      <vt:lpstr>New Files – Specifying the Type</vt:lpstr>
      <vt:lpstr>Editing, deleting, etc</vt:lpstr>
      <vt:lpstr> Managing multiple entries</vt:lpstr>
      <vt:lpstr>Drag-and-Drop</vt:lpstr>
      <vt:lpstr>Move/Copy Confirm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jeffmc</dc:creator>
  <cp:lastModifiedBy>Jeffrey McWhirter</cp:lastModifiedBy>
  <cp:revision>33</cp:revision>
  <cp:lastPrinted>1601-01-01T00:00:00Z</cp:lastPrinted>
  <dcterms:created xsi:type="dcterms:W3CDTF">2013-11-04T13:11:01Z</dcterms:created>
  <dcterms:modified xsi:type="dcterms:W3CDTF">2022-03-15T18:25:20Z</dcterms:modified>
</cp:coreProperties>
</file>